
<file path=[Content_Types].xml><?xml version="1.0" encoding="utf-8"?>
<Types xmlns="http://schemas.openxmlformats.org/package/2006/content-types">
  <Default Extension="jpeg" ContentType="image/jpeg"/>
  <Default Extension="jp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006"/>
  </p:normalViewPr>
  <p:slideViewPr>
    <p:cSldViewPr snapToGrid="0" snapToObjects="1" showGuides="1">
      <p:cViewPr varScale="1">
        <p:scale>
          <a:sx n="90" d="100"/>
          <a:sy n="90" d="100"/>
        </p:scale>
        <p:origin x="232" y="7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11/29/20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11/29/20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11/29/20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11/29/20</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11/29/20</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11/29/20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11/29/20</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11/29/20</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11/29/20</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A5C3D-970D-8E42-9651-6EB28538D369}"/>
              </a:ext>
            </a:extLst>
          </p:cNvPr>
          <p:cNvSpPr>
            <a:spLocks noGrp="1"/>
          </p:cNvSpPr>
          <p:nvPr>
            <p:ph type="ctrTitle"/>
          </p:nvPr>
        </p:nvSpPr>
        <p:spPr/>
        <p:txBody>
          <a:bodyPr>
            <a:normAutofit fontScale="90000"/>
          </a:bodyPr>
          <a:lstStyle/>
          <a:p>
            <a:r>
              <a:rPr lang="en-US" dirty="0"/>
              <a:t>IBM Capstone – Chicago Neighborhoods Clustering Project</a:t>
            </a:r>
          </a:p>
        </p:txBody>
      </p:sp>
      <p:sp>
        <p:nvSpPr>
          <p:cNvPr id="3" name="Subtitle 2">
            <a:extLst>
              <a:ext uri="{FF2B5EF4-FFF2-40B4-BE49-F238E27FC236}">
                <a16:creationId xmlns:a16="http://schemas.microsoft.com/office/drawing/2014/main" id="{33896D2A-73F4-A240-860D-8C06E2A2626A}"/>
              </a:ext>
            </a:extLst>
          </p:cNvPr>
          <p:cNvSpPr>
            <a:spLocks noGrp="1"/>
          </p:cNvSpPr>
          <p:nvPr>
            <p:ph type="subTitle" idx="1"/>
          </p:nvPr>
        </p:nvSpPr>
        <p:spPr/>
        <p:txBody>
          <a:bodyPr/>
          <a:lstStyle/>
          <a:p>
            <a:r>
              <a:rPr lang="en-US" dirty="0"/>
              <a:t>By Naasir Haleem</a:t>
            </a:r>
          </a:p>
        </p:txBody>
      </p:sp>
    </p:spTree>
    <p:extLst>
      <p:ext uri="{BB962C8B-B14F-4D97-AF65-F5344CB8AC3E}">
        <p14:creationId xmlns:p14="http://schemas.microsoft.com/office/powerpoint/2010/main" val="967721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050D3-DD13-974E-9822-8E96F70D5AD3}"/>
              </a:ext>
            </a:extLst>
          </p:cNvPr>
          <p:cNvSpPr>
            <a:spLocks noGrp="1"/>
          </p:cNvSpPr>
          <p:nvPr>
            <p:ph type="title"/>
          </p:nvPr>
        </p:nvSpPr>
        <p:spPr/>
        <p:txBody>
          <a:bodyPr/>
          <a:lstStyle/>
          <a:p>
            <a:r>
              <a:rPr lang="en-US" dirty="0"/>
              <a:t>Cluster 2</a:t>
            </a:r>
          </a:p>
        </p:txBody>
      </p:sp>
      <p:pic>
        <p:nvPicPr>
          <p:cNvPr id="5" name="Content Placeholder 4" descr="Table&#10;&#10;Description automatically generated">
            <a:extLst>
              <a:ext uri="{FF2B5EF4-FFF2-40B4-BE49-F238E27FC236}">
                <a16:creationId xmlns:a16="http://schemas.microsoft.com/office/drawing/2014/main" id="{DC4D2ADE-EDDA-544A-8D11-DB475A46770D}"/>
              </a:ext>
            </a:extLst>
          </p:cNvPr>
          <p:cNvPicPr>
            <a:picLocks noGrp="1" noChangeAspect="1"/>
          </p:cNvPicPr>
          <p:nvPr>
            <p:ph idx="1"/>
          </p:nvPr>
        </p:nvPicPr>
        <p:blipFill>
          <a:blip r:embed="rId2"/>
          <a:stretch>
            <a:fillRect/>
          </a:stretch>
        </p:blipFill>
        <p:spPr>
          <a:xfrm>
            <a:off x="5672931" y="1913585"/>
            <a:ext cx="6398419" cy="3030830"/>
          </a:xfrm>
        </p:spPr>
      </p:pic>
    </p:spTree>
    <p:extLst>
      <p:ext uri="{BB962C8B-B14F-4D97-AF65-F5344CB8AC3E}">
        <p14:creationId xmlns:p14="http://schemas.microsoft.com/office/powerpoint/2010/main" val="4016707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F98C4-F303-4F4F-B206-F60B9B015210}"/>
              </a:ext>
            </a:extLst>
          </p:cNvPr>
          <p:cNvSpPr>
            <a:spLocks noGrp="1"/>
          </p:cNvSpPr>
          <p:nvPr>
            <p:ph type="title"/>
          </p:nvPr>
        </p:nvSpPr>
        <p:spPr/>
        <p:txBody>
          <a:bodyPr/>
          <a:lstStyle/>
          <a:p>
            <a:r>
              <a:rPr lang="en-US" dirty="0"/>
              <a:t>Cluster 2 Analysis</a:t>
            </a:r>
          </a:p>
        </p:txBody>
      </p:sp>
      <p:sp>
        <p:nvSpPr>
          <p:cNvPr id="3" name="Content Placeholder 2">
            <a:extLst>
              <a:ext uri="{FF2B5EF4-FFF2-40B4-BE49-F238E27FC236}">
                <a16:creationId xmlns:a16="http://schemas.microsoft.com/office/drawing/2014/main" id="{A7CA01E8-D0FC-1C4B-AF8B-0EC3756B5306}"/>
              </a:ext>
            </a:extLst>
          </p:cNvPr>
          <p:cNvSpPr>
            <a:spLocks noGrp="1"/>
          </p:cNvSpPr>
          <p:nvPr>
            <p:ph idx="1"/>
          </p:nvPr>
        </p:nvSpPr>
        <p:spPr/>
        <p:txBody>
          <a:bodyPr>
            <a:normAutofit fontScale="85000" lnSpcReduction="20000"/>
          </a:bodyPr>
          <a:lstStyle/>
          <a:p>
            <a:r>
              <a:rPr lang="en-US" b="1" dirty="0"/>
              <a:t>Analysis: </a:t>
            </a:r>
            <a:r>
              <a:rPr lang="en-US" dirty="0"/>
              <a:t>It is immediately apparent that Cluster 2 is substantially different than Cluster 0 and Cluster 1. The Per Capita Income is around $62000, and the Unemployment Rate is extremely low at around 5 percent. There is also significant geographic restraint in play, as neighborhoods that fall into Cluster 2 are close to the lake and are for the most part in the northern side of the city. Cluster 2 can be characterized as Upper Class.</a:t>
            </a:r>
          </a:p>
          <a:p>
            <a:r>
              <a:rPr lang="en-US" b="1" dirty="0"/>
              <a:t>Additional Analysis:</a:t>
            </a:r>
            <a:r>
              <a:rPr lang="en-US" dirty="0"/>
              <a:t> </a:t>
            </a:r>
          </a:p>
          <a:p>
            <a:pPr lvl="0"/>
            <a:r>
              <a:rPr lang="en-US" dirty="0"/>
              <a:t>The demographics of Cluster 2 swing heavily toward Whites, who make up 72 percent of the Cluster. Blacks, Asians, Hispanics or Latinos, encompass the other 28 percent at a relatively similar rate. This is backed up by a noted lack of ethnic restaurants making up the venues.</a:t>
            </a:r>
          </a:p>
          <a:p>
            <a:pPr lvl="0"/>
            <a:r>
              <a:rPr lang="en-US" dirty="0"/>
              <a:t>Cluster 2 has the highest rate of working age adults at almost 80 percent of the population. These are also educated individuals where 95 percent have at least a GED. </a:t>
            </a:r>
          </a:p>
          <a:p>
            <a:r>
              <a:rPr lang="en-US" b="1" dirty="0"/>
              <a:t>Cluster Definition: </a:t>
            </a:r>
            <a:endParaRPr lang="en-US" dirty="0"/>
          </a:p>
          <a:p>
            <a:r>
              <a:rPr lang="en-US" dirty="0"/>
              <a:t>I would define Cluster 2 as North Side, Professional, and White</a:t>
            </a:r>
          </a:p>
          <a:p>
            <a:endParaRPr lang="en-US" dirty="0"/>
          </a:p>
        </p:txBody>
      </p:sp>
    </p:spTree>
    <p:extLst>
      <p:ext uri="{BB962C8B-B14F-4D97-AF65-F5344CB8AC3E}">
        <p14:creationId xmlns:p14="http://schemas.microsoft.com/office/powerpoint/2010/main" val="1778875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441FA-F94E-F34F-A940-D085C89C072C}"/>
              </a:ext>
            </a:extLst>
          </p:cNvPr>
          <p:cNvSpPr>
            <a:spLocks noGrp="1"/>
          </p:cNvSpPr>
          <p:nvPr>
            <p:ph type="title"/>
          </p:nvPr>
        </p:nvSpPr>
        <p:spPr/>
        <p:txBody>
          <a:bodyPr/>
          <a:lstStyle/>
          <a:p>
            <a:r>
              <a:rPr lang="en-US" dirty="0"/>
              <a:t>Cluster 3</a:t>
            </a:r>
          </a:p>
        </p:txBody>
      </p:sp>
      <p:pic>
        <p:nvPicPr>
          <p:cNvPr id="9" name="Content Placeholder 8" descr="Table&#10;&#10;Description automatically generated">
            <a:extLst>
              <a:ext uri="{FF2B5EF4-FFF2-40B4-BE49-F238E27FC236}">
                <a16:creationId xmlns:a16="http://schemas.microsoft.com/office/drawing/2014/main" id="{BAE51FDA-904E-3B44-A5DB-EF3156269EB6}"/>
              </a:ext>
            </a:extLst>
          </p:cNvPr>
          <p:cNvPicPr>
            <a:picLocks noGrp="1" noChangeAspect="1"/>
          </p:cNvPicPr>
          <p:nvPr>
            <p:ph idx="1"/>
          </p:nvPr>
        </p:nvPicPr>
        <p:blipFill>
          <a:blip r:embed="rId2"/>
          <a:stretch>
            <a:fillRect/>
          </a:stretch>
        </p:blipFill>
        <p:spPr>
          <a:xfrm>
            <a:off x="5118100" y="1542255"/>
            <a:ext cx="6281738" cy="3770314"/>
          </a:xfrm>
        </p:spPr>
      </p:pic>
    </p:spTree>
    <p:extLst>
      <p:ext uri="{BB962C8B-B14F-4D97-AF65-F5344CB8AC3E}">
        <p14:creationId xmlns:p14="http://schemas.microsoft.com/office/powerpoint/2010/main" val="2178780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CD06A-CC9D-0343-8078-F6EB5421BBA5}"/>
              </a:ext>
            </a:extLst>
          </p:cNvPr>
          <p:cNvSpPr>
            <a:spLocks noGrp="1"/>
          </p:cNvSpPr>
          <p:nvPr>
            <p:ph type="title"/>
          </p:nvPr>
        </p:nvSpPr>
        <p:spPr/>
        <p:txBody>
          <a:bodyPr/>
          <a:lstStyle/>
          <a:p>
            <a:r>
              <a:rPr lang="en-US" dirty="0"/>
              <a:t>Cluster 3 Analysis</a:t>
            </a:r>
          </a:p>
        </p:txBody>
      </p:sp>
      <p:sp>
        <p:nvSpPr>
          <p:cNvPr id="3" name="Content Placeholder 2">
            <a:extLst>
              <a:ext uri="{FF2B5EF4-FFF2-40B4-BE49-F238E27FC236}">
                <a16:creationId xmlns:a16="http://schemas.microsoft.com/office/drawing/2014/main" id="{18663163-BC58-7646-908E-57E35E0FE3F8}"/>
              </a:ext>
            </a:extLst>
          </p:cNvPr>
          <p:cNvSpPr>
            <a:spLocks noGrp="1"/>
          </p:cNvSpPr>
          <p:nvPr>
            <p:ph idx="1"/>
          </p:nvPr>
        </p:nvSpPr>
        <p:spPr/>
        <p:txBody>
          <a:bodyPr>
            <a:normAutofit fontScale="85000" lnSpcReduction="10000"/>
          </a:bodyPr>
          <a:lstStyle/>
          <a:p>
            <a:r>
              <a:rPr lang="en-US" b="1" dirty="0"/>
              <a:t>Cluster 3 Analysis</a:t>
            </a:r>
          </a:p>
          <a:p>
            <a:r>
              <a:rPr lang="en-US" b="1" dirty="0"/>
              <a:t>Analysis: </a:t>
            </a:r>
            <a:r>
              <a:rPr lang="en-US" dirty="0"/>
              <a:t>Cluster 3 is primarily grouped on the North side with 2 exceptions. Kenwood and Mount Greenwood are not located near the other neighborhoods in the cluster but are similar in all other ways. While Per Capita Income of Cluster 3 is not as high as Cluster 2, it is firmly within the Middle-Class tier. </a:t>
            </a:r>
          </a:p>
          <a:p>
            <a:r>
              <a:rPr lang="en-US" b="1" dirty="0"/>
              <a:t>Additional Analysis: </a:t>
            </a:r>
            <a:endParaRPr lang="en-US" dirty="0"/>
          </a:p>
          <a:p>
            <a:pPr lvl="0"/>
            <a:r>
              <a:rPr lang="en-US" dirty="0"/>
              <a:t>Cluster 3 is not as diverse as Cluster 0 yet shares some similarity in terms of demographics. While 55 percent of the Cluster is White, another 34 percent consists of Blacks and Hispanics or Latinos. </a:t>
            </a:r>
          </a:p>
          <a:p>
            <a:pPr lvl="0"/>
            <a:r>
              <a:rPr lang="en-US" dirty="0"/>
              <a:t>Cluster 3 is fairly educated, with 89 percent of the population holding a GED, and also seems to skew towards young Professionals.</a:t>
            </a:r>
          </a:p>
          <a:p>
            <a:r>
              <a:rPr lang="en-US" b="1" dirty="0"/>
              <a:t>Cluster Definition: </a:t>
            </a:r>
            <a:endParaRPr lang="en-US" dirty="0"/>
          </a:p>
          <a:p>
            <a:r>
              <a:rPr lang="en-US" dirty="0"/>
              <a:t>I would define Cluster 3 as North Side, Middle Class, and Diverse</a:t>
            </a:r>
          </a:p>
          <a:p>
            <a:endParaRPr lang="en-US" dirty="0"/>
          </a:p>
        </p:txBody>
      </p:sp>
    </p:spTree>
    <p:extLst>
      <p:ext uri="{BB962C8B-B14F-4D97-AF65-F5344CB8AC3E}">
        <p14:creationId xmlns:p14="http://schemas.microsoft.com/office/powerpoint/2010/main" val="2935134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AA591-A0FD-2642-83A4-CCB940BE32D0}"/>
              </a:ext>
            </a:extLst>
          </p:cNvPr>
          <p:cNvSpPr>
            <a:spLocks noGrp="1"/>
          </p:cNvSpPr>
          <p:nvPr>
            <p:ph type="title"/>
          </p:nvPr>
        </p:nvSpPr>
        <p:spPr/>
        <p:txBody>
          <a:bodyPr/>
          <a:lstStyle/>
          <a:p>
            <a:r>
              <a:rPr lang="en-US" dirty="0"/>
              <a:t>Cluster 4</a:t>
            </a:r>
          </a:p>
        </p:txBody>
      </p:sp>
      <p:pic>
        <p:nvPicPr>
          <p:cNvPr id="5" name="Content Placeholder 4" descr="Graphical user interface, text&#10;&#10;Description automatically generated">
            <a:extLst>
              <a:ext uri="{FF2B5EF4-FFF2-40B4-BE49-F238E27FC236}">
                <a16:creationId xmlns:a16="http://schemas.microsoft.com/office/drawing/2014/main" id="{777EFBDE-D503-B74B-8708-1EB82B703E71}"/>
              </a:ext>
            </a:extLst>
          </p:cNvPr>
          <p:cNvPicPr>
            <a:picLocks noGrp="1" noChangeAspect="1"/>
          </p:cNvPicPr>
          <p:nvPr>
            <p:ph idx="1"/>
          </p:nvPr>
        </p:nvPicPr>
        <p:blipFill>
          <a:blip r:embed="rId2"/>
          <a:stretch>
            <a:fillRect/>
          </a:stretch>
        </p:blipFill>
        <p:spPr>
          <a:xfrm>
            <a:off x="5118100" y="2067732"/>
            <a:ext cx="7034680" cy="2456441"/>
          </a:xfrm>
        </p:spPr>
      </p:pic>
    </p:spTree>
    <p:extLst>
      <p:ext uri="{BB962C8B-B14F-4D97-AF65-F5344CB8AC3E}">
        <p14:creationId xmlns:p14="http://schemas.microsoft.com/office/powerpoint/2010/main" val="3014774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B8A60-F5D5-D247-92E9-C5B489ED2942}"/>
              </a:ext>
            </a:extLst>
          </p:cNvPr>
          <p:cNvSpPr>
            <a:spLocks noGrp="1"/>
          </p:cNvSpPr>
          <p:nvPr>
            <p:ph type="title"/>
          </p:nvPr>
        </p:nvSpPr>
        <p:spPr/>
        <p:txBody>
          <a:bodyPr/>
          <a:lstStyle/>
          <a:p>
            <a:r>
              <a:rPr lang="en-US" dirty="0"/>
              <a:t>Cluster 4 Analysis</a:t>
            </a:r>
          </a:p>
        </p:txBody>
      </p:sp>
      <p:sp>
        <p:nvSpPr>
          <p:cNvPr id="3" name="Content Placeholder 2">
            <a:extLst>
              <a:ext uri="{FF2B5EF4-FFF2-40B4-BE49-F238E27FC236}">
                <a16:creationId xmlns:a16="http://schemas.microsoft.com/office/drawing/2014/main" id="{8241FDBC-DD12-CC42-97DE-9DF84D2000AD}"/>
              </a:ext>
            </a:extLst>
          </p:cNvPr>
          <p:cNvSpPr>
            <a:spLocks noGrp="1"/>
          </p:cNvSpPr>
          <p:nvPr>
            <p:ph idx="1"/>
          </p:nvPr>
        </p:nvSpPr>
        <p:spPr/>
        <p:txBody>
          <a:bodyPr>
            <a:normAutofit fontScale="92500" lnSpcReduction="10000"/>
          </a:bodyPr>
          <a:lstStyle/>
          <a:p>
            <a:r>
              <a:rPr lang="en-US" b="1" dirty="0"/>
              <a:t>Analysis: </a:t>
            </a:r>
            <a:r>
              <a:rPr lang="en-US" dirty="0"/>
              <a:t>Cluster 4 consists of a singular neighborhood and that is Near North Side. It is heavily White, and it is wealthy with a Per Capita Income of around $89000. It can immediately be classified as Upper Class.</a:t>
            </a:r>
          </a:p>
          <a:p>
            <a:r>
              <a:rPr lang="en-US" b="1" dirty="0"/>
              <a:t>Additional Analysis: </a:t>
            </a:r>
            <a:endParaRPr lang="en-US" dirty="0"/>
          </a:p>
          <a:p>
            <a:pPr lvl="0"/>
            <a:r>
              <a:rPr lang="en-US" dirty="0"/>
              <a:t>Interestingly, there seems to be a similar percent of working age adults that reside in Near North Side as Cluster 2. This suggests that most individuals are professionals. </a:t>
            </a:r>
          </a:p>
          <a:p>
            <a:pPr lvl="0"/>
            <a:r>
              <a:rPr lang="en-US" dirty="0"/>
              <a:t>The 2nd Most Common venue in Near North Side are Hotels. This suggests that this is an area of the city well trafficked by tourists.</a:t>
            </a:r>
          </a:p>
          <a:p>
            <a:r>
              <a:rPr lang="en-US" b="1" dirty="0"/>
              <a:t>Cluster Definition: </a:t>
            </a:r>
            <a:endParaRPr lang="en-US" dirty="0"/>
          </a:p>
          <a:p>
            <a:r>
              <a:rPr lang="en-US" dirty="0"/>
              <a:t>I would define Cluster 4 as Upper Class, Professional, and Highly Educated</a:t>
            </a:r>
          </a:p>
          <a:p>
            <a:endParaRPr lang="en-US" dirty="0"/>
          </a:p>
        </p:txBody>
      </p:sp>
    </p:spTree>
    <p:extLst>
      <p:ext uri="{BB962C8B-B14F-4D97-AF65-F5344CB8AC3E}">
        <p14:creationId xmlns:p14="http://schemas.microsoft.com/office/powerpoint/2010/main" val="705377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00B66-83B0-0940-99CD-0C0234C3ED79}"/>
              </a:ext>
            </a:extLst>
          </p:cNvPr>
          <p:cNvSpPr>
            <a:spLocks noGrp="1"/>
          </p:cNvSpPr>
          <p:nvPr>
            <p:ph type="title"/>
          </p:nvPr>
        </p:nvSpPr>
        <p:spPr/>
        <p:txBody>
          <a:bodyPr/>
          <a:lstStyle/>
          <a:p>
            <a:r>
              <a:rPr lang="en-US" dirty="0"/>
              <a:t>Cluster 5</a:t>
            </a:r>
          </a:p>
        </p:txBody>
      </p:sp>
      <p:pic>
        <p:nvPicPr>
          <p:cNvPr id="5" name="Content Placeholder 4" descr="Table&#10;&#10;Description automatically generated">
            <a:extLst>
              <a:ext uri="{FF2B5EF4-FFF2-40B4-BE49-F238E27FC236}">
                <a16:creationId xmlns:a16="http://schemas.microsoft.com/office/drawing/2014/main" id="{00BAB692-9269-CD4E-9B66-6D2DA2206577}"/>
              </a:ext>
            </a:extLst>
          </p:cNvPr>
          <p:cNvPicPr>
            <a:picLocks noGrp="1" noChangeAspect="1"/>
          </p:cNvPicPr>
          <p:nvPr>
            <p:ph idx="1"/>
          </p:nvPr>
        </p:nvPicPr>
        <p:blipFill>
          <a:blip r:embed="rId2"/>
          <a:stretch>
            <a:fillRect/>
          </a:stretch>
        </p:blipFill>
        <p:spPr>
          <a:xfrm>
            <a:off x="5118100" y="1357872"/>
            <a:ext cx="6281738" cy="4139080"/>
          </a:xfrm>
        </p:spPr>
      </p:pic>
    </p:spTree>
    <p:extLst>
      <p:ext uri="{BB962C8B-B14F-4D97-AF65-F5344CB8AC3E}">
        <p14:creationId xmlns:p14="http://schemas.microsoft.com/office/powerpoint/2010/main" val="1119760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C64E4-41F0-E148-85A9-813E201175C4}"/>
              </a:ext>
            </a:extLst>
          </p:cNvPr>
          <p:cNvSpPr>
            <a:spLocks noGrp="1"/>
          </p:cNvSpPr>
          <p:nvPr>
            <p:ph type="title"/>
          </p:nvPr>
        </p:nvSpPr>
        <p:spPr/>
        <p:txBody>
          <a:bodyPr/>
          <a:lstStyle/>
          <a:p>
            <a:r>
              <a:rPr lang="en-US" dirty="0"/>
              <a:t>Cluster 5 Analysis</a:t>
            </a:r>
          </a:p>
        </p:txBody>
      </p:sp>
      <p:sp>
        <p:nvSpPr>
          <p:cNvPr id="3" name="Content Placeholder 2">
            <a:extLst>
              <a:ext uri="{FF2B5EF4-FFF2-40B4-BE49-F238E27FC236}">
                <a16:creationId xmlns:a16="http://schemas.microsoft.com/office/drawing/2014/main" id="{A23666C5-7671-A140-A936-AF00B0E1CE2C}"/>
              </a:ext>
            </a:extLst>
          </p:cNvPr>
          <p:cNvSpPr>
            <a:spLocks noGrp="1"/>
          </p:cNvSpPr>
          <p:nvPr>
            <p:ph idx="1"/>
          </p:nvPr>
        </p:nvSpPr>
        <p:spPr/>
        <p:txBody>
          <a:bodyPr>
            <a:normAutofit fontScale="77500" lnSpcReduction="20000"/>
          </a:bodyPr>
          <a:lstStyle/>
          <a:p>
            <a:r>
              <a:rPr lang="en-US" b="1" dirty="0"/>
              <a:t>Analysis: </a:t>
            </a:r>
            <a:r>
              <a:rPr lang="en-US" dirty="0"/>
              <a:t>Cluster 5 is probably the most interesting of any of these clusters. Cluster 5 is at a significant lack of resources. The Per Capita Income is $6000 less than the next lowest Per Capita Income of any neighborhood. The cluster is also extremely geographically constrained. In fact, it seems that there are pockets of the city where these neighborhoods lie next to one another. It would be to the interest of the city to direct substantial resources to neighborhoods within this cluster. Cluster 5 are most definitely in Critical Need.</a:t>
            </a:r>
          </a:p>
          <a:p>
            <a:r>
              <a:rPr lang="en-US" b="1" dirty="0"/>
              <a:t>Additional Analysis: </a:t>
            </a:r>
            <a:endParaRPr lang="en-US" dirty="0"/>
          </a:p>
          <a:p>
            <a:pPr lvl="0"/>
            <a:r>
              <a:rPr lang="en-US" dirty="0"/>
              <a:t>Blacks largely comprise this cluster, as do Hispanics or Latinos. Additionally, it is concerning that Fast Food Restaurants are so present within these communities.</a:t>
            </a:r>
          </a:p>
          <a:p>
            <a:pPr lvl="0"/>
            <a:r>
              <a:rPr lang="en-US" dirty="0"/>
              <a:t>Not only is the Unemployment Rate extremely high, the Percent of Working Age Adults is relatively low. This probably does indicate that even if there are many children within this Cluster, the families are plagued by unemployment.</a:t>
            </a:r>
          </a:p>
          <a:p>
            <a:r>
              <a:rPr lang="en-US" b="1" dirty="0"/>
              <a:t>Cluster Definition: </a:t>
            </a:r>
            <a:endParaRPr lang="en-US" dirty="0"/>
          </a:p>
          <a:p>
            <a:r>
              <a:rPr lang="en-US" dirty="0"/>
              <a:t>I would define this cluster as Black, In Critical Need, and Underserved.</a:t>
            </a:r>
          </a:p>
          <a:p>
            <a:endParaRPr lang="en-US" dirty="0"/>
          </a:p>
        </p:txBody>
      </p:sp>
    </p:spTree>
    <p:extLst>
      <p:ext uri="{BB962C8B-B14F-4D97-AF65-F5344CB8AC3E}">
        <p14:creationId xmlns:p14="http://schemas.microsoft.com/office/powerpoint/2010/main" val="4129262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1709C-13F9-A24F-89EB-6A0A837C012F}"/>
              </a:ext>
            </a:extLst>
          </p:cNvPr>
          <p:cNvSpPr>
            <a:spLocks noGrp="1"/>
          </p:cNvSpPr>
          <p:nvPr>
            <p:ph type="title"/>
          </p:nvPr>
        </p:nvSpPr>
        <p:spPr/>
        <p:txBody>
          <a:bodyPr/>
          <a:lstStyle/>
          <a:p>
            <a:r>
              <a:rPr lang="en-US" dirty="0"/>
              <a:t>Cluster 6</a:t>
            </a:r>
          </a:p>
        </p:txBody>
      </p:sp>
      <p:pic>
        <p:nvPicPr>
          <p:cNvPr id="5" name="Content Placeholder 4" descr="Table&#10;&#10;Description automatically generated">
            <a:extLst>
              <a:ext uri="{FF2B5EF4-FFF2-40B4-BE49-F238E27FC236}">
                <a16:creationId xmlns:a16="http://schemas.microsoft.com/office/drawing/2014/main" id="{FEF1DA5B-158A-A444-A883-E36368181168}"/>
              </a:ext>
            </a:extLst>
          </p:cNvPr>
          <p:cNvPicPr>
            <a:picLocks noGrp="1" noChangeAspect="1"/>
          </p:cNvPicPr>
          <p:nvPr>
            <p:ph idx="1"/>
          </p:nvPr>
        </p:nvPicPr>
        <p:blipFill>
          <a:blip r:embed="rId2"/>
          <a:stretch>
            <a:fillRect/>
          </a:stretch>
        </p:blipFill>
        <p:spPr>
          <a:xfrm>
            <a:off x="5118100" y="1605836"/>
            <a:ext cx="6281738" cy="3643153"/>
          </a:xfrm>
        </p:spPr>
      </p:pic>
    </p:spTree>
    <p:extLst>
      <p:ext uri="{BB962C8B-B14F-4D97-AF65-F5344CB8AC3E}">
        <p14:creationId xmlns:p14="http://schemas.microsoft.com/office/powerpoint/2010/main" val="2597730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788F-A1C6-E74F-8850-FDDCDFB6627B}"/>
              </a:ext>
            </a:extLst>
          </p:cNvPr>
          <p:cNvSpPr>
            <a:spLocks noGrp="1"/>
          </p:cNvSpPr>
          <p:nvPr>
            <p:ph type="title"/>
          </p:nvPr>
        </p:nvSpPr>
        <p:spPr/>
        <p:txBody>
          <a:bodyPr/>
          <a:lstStyle/>
          <a:p>
            <a:r>
              <a:rPr lang="en-US" dirty="0"/>
              <a:t>Cluster 6 Analysis</a:t>
            </a:r>
          </a:p>
        </p:txBody>
      </p:sp>
      <p:sp>
        <p:nvSpPr>
          <p:cNvPr id="3" name="Content Placeholder 2">
            <a:extLst>
              <a:ext uri="{FF2B5EF4-FFF2-40B4-BE49-F238E27FC236}">
                <a16:creationId xmlns:a16="http://schemas.microsoft.com/office/drawing/2014/main" id="{6603DFB1-DA1E-4C44-AAE0-6CA6FC28C4C6}"/>
              </a:ext>
            </a:extLst>
          </p:cNvPr>
          <p:cNvSpPr>
            <a:spLocks noGrp="1"/>
          </p:cNvSpPr>
          <p:nvPr>
            <p:ph idx="1"/>
          </p:nvPr>
        </p:nvSpPr>
        <p:spPr/>
        <p:txBody>
          <a:bodyPr/>
          <a:lstStyle/>
          <a:p>
            <a:r>
              <a:rPr lang="en-US" b="1" dirty="0"/>
              <a:t>Analysis: </a:t>
            </a:r>
            <a:r>
              <a:rPr lang="en-US" dirty="0"/>
              <a:t>There does not appear to be any geographic constraint on Cluster 6. The Per Capita Income is Upper Middle Class.</a:t>
            </a:r>
          </a:p>
          <a:p>
            <a:r>
              <a:rPr lang="en-US" b="1" dirty="0"/>
              <a:t>Additional Analysis: </a:t>
            </a:r>
            <a:endParaRPr lang="en-US" dirty="0"/>
          </a:p>
          <a:p>
            <a:r>
              <a:rPr lang="en-US" dirty="0"/>
              <a:t>It appears that families are very present within this Cluster. The most common venues seem to bear this out, along with the relatively high Percent of Children or Retired individuals.</a:t>
            </a:r>
          </a:p>
          <a:p>
            <a:r>
              <a:rPr lang="en-US" b="1" dirty="0"/>
              <a:t>Cluster Definition: </a:t>
            </a:r>
            <a:endParaRPr lang="en-US" dirty="0"/>
          </a:p>
          <a:p>
            <a:r>
              <a:rPr lang="en-US" dirty="0"/>
              <a:t>I would define this Cluster as being White, Family Based, and Upper Middle Class</a:t>
            </a:r>
          </a:p>
          <a:p>
            <a:endParaRPr lang="en-US" dirty="0"/>
          </a:p>
        </p:txBody>
      </p:sp>
    </p:spTree>
    <p:extLst>
      <p:ext uri="{BB962C8B-B14F-4D97-AF65-F5344CB8AC3E}">
        <p14:creationId xmlns:p14="http://schemas.microsoft.com/office/powerpoint/2010/main" val="191741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FF0F9-3C81-D643-89A5-644CFD0F8E5B}"/>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3FBA33AC-AB97-9549-91E9-1537DD00DF02}"/>
              </a:ext>
            </a:extLst>
          </p:cNvPr>
          <p:cNvSpPr>
            <a:spLocks noGrp="1"/>
          </p:cNvSpPr>
          <p:nvPr>
            <p:ph idx="1"/>
          </p:nvPr>
        </p:nvSpPr>
        <p:spPr>
          <a:xfrm>
            <a:off x="5118447" y="478971"/>
            <a:ext cx="6281873" cy="5834743"/>
          </a:xfrm>
        </p:spPr>
        <p:txBody>
          <a:bodyPr/>
          <a:lstStyle/>
          <a:p>
            <a:r>
              <a:rPr lang="en-US" dirty="0"/>
              <a:t>Chicago is one of the most segregated cities in the United States. Neighborhoods have strong ethnic and economic divisions. This is also reflected in the different level of access that neighborhoods have to grocery stores, banks, and other structures in communities. The starkest divisions are between neighborhoods in the North side of the city and those in the South side. By analyzing a neighborhood map of Chicago, I would like to segment the different parts of the city. I believe that this analysis would be the most useful to both government and non-government organizations that are trying to determine areas of the city to assist and how similar or dissimilar their approaches should be this assistance should be.</a:t>
            </a:r>
          </a:p>
          <a:p>
            <a:pPr marL="0" indent="0">
              <a:buNone/>
            </a:pPr>
            <a:endParaRPr lang="en-US" dirty="0"/>
          </a:p>
          <a:p>
            <a:endParaRPr lang="en-US" dirty="0"/>
          </a:p>
        </p:txBody>
      </p:sp>
    </p:spTree>
    <p:extLst>
      <p:ext uri="{BB962C8B-B14F-4D97-AF65-F5344CB8AC3E}">
        <p14:creationId xmlns:p14="http://schemas.microsoft.com/office/powerpoint/2010/main" val="2571609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3571-888F-7849-BAFD-9A07BBC2933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D08C6AB0-E83E-7F4D-909A-9ECFC558898C}"/>
              </a:ext>
            </a:extLst>
          </p:cNvPr>
          <p:cNvSpPr>
            <a:spLocks noGrp="1"/>
          </p:cNvSpPr>
          <p:nvPr>
            <p:ph idx="1"/>
          </p:nvPr>
        </p:nvSpPr>
        <p:spPr/>
        <p:txBody>
          <a:bodyPr/>
          <a:lstStyle/>
          <a:p>
            <a:r>
              <a:rPr lang="en-US" dirty="0"/>
              <a:t>I believe that it is clear to see from analysis of these different clusters that Chicago is indeed highly segregated, which can particularly be seen in the difference between North Chicago and South Chicago. Specific parts of North Chicago are White, Upper Class, and Professional. This does not necessarily remain true for South Chicago. It should also be noted that the neighborhoods of mainly Black and Hispanic or Latino individuals are significantly more underserved than their counterparts. This is true in both terms of the unemployment rate within these neighborhoods, as well as the venues that are present. </a:t>
            </a:r>
            <a:r>
              <a:rPr lang="en-US"/>
              <a:t>I think with further analysis of these neighborhoods public officials will be able to more effectively serve the communities under their jurisdiction.</a:t>
            </a:r>
          </a:p>
          <a:p>
            <a:endParaRPr lang="en-US"/>
          </a:p>
        </p:txBody>
      </p:sp>
    </p:spTree>
    <p:extLst>
      <p:ext uri="{BB962C8B-B14F-4D97-AF65-F5344CB8AC3E}">
        <p14:creationId xmlns:p14="http://schemas.microsoft.com/office/powerpoint/2010/main" val="2893123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A976-F222-8047-A32F-F724E0E02BB8}"/>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65A12C8B-C278-404C-AFEF-0E88D37E0194}"/>
              </a:ext>
            </a:extLst>
          </p:cNvPr>
          <p:cNvSpPr>
            <a:spLocks noGrp="1"/>
          </p:cNvSpPr>
          <p:nvPr>
            <p:ph idx="1"/>
          </p:nvPr>
        </p:nvSpPr>
        <p:spPr/>
        <p:txBody>
          <a:bodyPr/>
          <a:lstStyle/>
          <a:p>
            <a:r>
              <a:rPr lang="en-US" dirty="0"/>
              <a:t>I chose to use </a:t>
            </a:r>
            <a:r>
              <a:rPr lang="en-US" dirty="0" err="1"/>
              <a:t>KMeans</a:t>
            </a:r>
            <a:r>
              <a:rPr lang="en-US" dirty="0"/>
              <a:t> Clusters in order to segment the neighborhoods of Chicago because the process will help me to spot any substantial differences between neighborhoods. This process works by creating centroid points that are determined by the data that most closely surrounds that point. Since I am using 5 different socioeconomic factors, along with longitude and latitude, the centroid points will help to bin the different neighborhoods. I have chosen to use 7 of these points.</a:t>
            </a:r>
          </a:p>
          <a:p>
            <a:endParaRPr lang="en-US" dirty="0"/>
          </a:p>
        </p:txBody>
      </p:sp>
    </p:spTree>
    <p:extLst>
      <p:ext uri="{BB962C8B-B14F-4D97-AF65-F5344CB8AC3E}">
        <p14:creationId xmlns:p14="http://schemas.microsoft.com/office/powerpoint/2010/main" val="910499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E175A-4675-3D48-B3C7-8FB1FFD47C94}"/>
              </a:ext>
            </a:extLst>
          </p:cNvPr>
          <p:cNvSpPr>
            <a:spLocks noGrp="1"/>
          </p:cNvSpPr>
          <p:nvPr>
            <p:ph type="title"/>
          </p:nvPr>
        </p:nvSpPr>
        <p:spPr/>
        <p:txBody>
          <a:bodyPr/>
          <a:lstStyle/>
          <a:p>
            <a:r>
              <a:rPr lang="en-US" dirty="0"/>
              <a:t>Key</a:t>
            </a:r>
          </a:p>
        </p:txBody>
      </p:sp>
      <p:sp>
        <p:nvSpPr>
          <p:cNvPr id="3" name="Content Placeholder 2">
            <a:extLst>
              <a:ext uri="{FF2B5EF4-FFF2-40B4-BE49-F238E27FC236}">
                <a16:creationId xmlns:a16="http://schemas.microsoft.com/office/drawing/2014/main" id="{AA8EC7B4-C8A8-4246-99C3-0484601F2873}"/>
              </a:ext>
            </a:extLst>
          </p:cNvPr>
          <p:cNvSpPr>
            <a:spLocks noGrp="1"/>
          </p:cNvSpPr>
          <p:nvPr>
            <p:ph idx="1"/>
          </p:nvPr>
        </p:nvSpPr>
        <p:spPr/>
        <p:txBody>
          <a:bodyPr/>
          <a:lstStyle/>
          <a:p>
            <a:r>
              <a:rPr lang="en-US" b="1" dirty="0"/>
              <a:t>For future reference:</a:t>
            </a:r>
          </a:p>
          <a:p>
            <a:r>
              <a:rPr lang="en-US" dirty="0"/>
              <a:t>Cluster 0 = Red</a:t>
            </a:r>
          </a:p>
          <a:p>
            <a:r>
              <a:rPr lang="en-US" dirty="0"/>
              <a:t>Cluster 1 = Purple</a:t>
            </a:r>
          </a:p>
          <a:p>
            <a:r>
              <a:rPr lang="en-US" dirty="0"/>
              <a:t>Cluster 2 = Blue</a:t>
            </a:r>
          </a:p>
          <a:p>
            <a:r>
              <a:rPr lang="en-US" dirty="0"/>
              <a:t>Cluster 3 = Light Blue</a:t>
            </a:r>
          </a:p>
          <a:p>
            <a:r>
              <a:rPr lang="en-US" dirty="0"/>
              <a:t>Cluster 4 = Pale Green</a:t>
            </a:r>
          </a:p>
          <a:p>
            <a:r>
              <a:rPr lang="en-US" dirty="0"/>
              <a:t>Cluster 5 = Olive Green</a:t>
            </a:r>
          </a:p>
          <a:p>
            <a:r>
              <a:rPr lang="en-US" dirty="0"/>
              <a:t>Cluster 6 = Orange</a:t>
            </a:r>
          </a:p>
          <a:p>
            <a:endParaRPr lang="en-US" dirty="0"/>
          </a:p>
        </p:txBody>
      </p:sp>
    </p:spTree>
    <p:extLst>
      <p:ext uri="{BB962C8B-B14F-4D97-AF65-F5344CB8AC3E}">
        <p14:creationId xmlns:p14="http://schemas.microsoft.com/office/powerpoint/2010/main" val="77775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636EF-4E88-424B-B3E3-980B2D49FF68}"/>
              </a:ext>
            </a:extLst>
          </p:cNvPr>
          <p:cNvSpPr>
            <a:spLocks noGrp="1"/>
          </p:cNvSpPr>
          <p:nvPr>
            <p:ph type="title"/>
          </p:nvPr>
        </p:nvSpPr>
        <p:spPr/>
        <p:txBody>
          <a:bodyPr/>
          <a:lstStyle/>
          <a:p>
            <a:r>
              <a:rPr lang="en-US" dirty="0"/>
              <a:t>Map</a:t>
            </a:r>
          </a:p>
        </p:txBody>
      </p:sp>
      <p:pic>
        <p:nvPicPr>
          <p:cNvPr id="5" name="Content Placeholder 4" descr="Map&#10;&#10;Description automatically generated">
            <a:extLst>
              <a:ext uri="{FF2B5EF4-FFF2-40B4-BE49-F238E27FC236}">
                <a16:creationId xmlns:a16="http://schemas.microsoft.com/office/drawing/2014/main" id="{B761FB4C-A697-504B-8033-25BAD50CCEA1}"/>
              </a:ext>
            </a:extLst>
          </p:cNvPr>
          <p:cNvPicPr>
            <a:picLocks noGrp="1" noChangeAspect="1"/>
          </p:cNvPicPr>
          <p:nvPr>
            <p:ph idx="1"/>
          </p:nvPr>
        </p:nvPicPr>
        <p:blipFill>
          <a:blip r:embed="rId2"/>
          <a:stretch>
            <a:fillRect/>
          </a:stretch>
        </p:blipFill>
        <p:spPr>
          <a:xfrm>
            <a:off x="6128304" y="1550591"/>
            <a:ext cx="6036660" cy="3607197"/>
          </a:xfrm>
        </p:spPr>
      </p:pic>
    </p:spTree>
    <p:extLst>
      <p:ext uri="{BB962C8B-B14F-4D97-AF65-F5344CB8AC3E}">
        <p14:creationId xmlns:p14="http://schemas.microsoft.com/office/powerpoint/2010/main" val="241865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2BE77-7065-C54C-BD96-1FF7F0E51F8D}"/>
              </a:ext>
            </a:extLst>
          </p:cNvPr>
          <p:cNvSpPr>
            <a:spLocks noGrp="1"/>
          </p:cNvSpPr>
          <p:nvPr>
            <p:ph type="title"/>
          </p:nvPr>
        </p:nvSpPr>
        <p:spPr/>
        <p:txBody>
          <a:bodyPr/>
          <a:lstStyle/>
          <a:p>
            <a:r>
              <a:rPr lang="en-US" dirty="0"/>
              <a:t>Cluster 0 </a:t>
            </a:r>
          </a:p>
        </p:txBody>
      </p:sp>
      <p:pic>
        <p:nvPicPr>
          <p:cNvPr id="5" name="Content Placeholder 4">
            <a:extLst>
              <a:ext uri="{FF2B5EF4-FFF2-40B4-BE49-F238E27FC236}">
                <a16:creationId xmlns:a16="http://schemas.microsoft.com/office/drawing/2014/main" id="{07874228-1944-574B-B8B4-30D3D3EC86BD}"/>
              </a:ext>
            </a:extLst>
          </p:cNvPr>
          <p:cNvPicPr>
            <a:picLocks noGrp="1" noChangeAspect="1"/>
          </p:cNvPicPr>
          <p:nvPr>
            <p:ph idx="1"/>
          </p:nvPr>
        </p:nvPicPr>
        <p:blipFill>
          <a:blip r:embed="rId2"/>
          <a:stretch>
            <a:fillRect/>
          </a:stretch>
        </p:blipFill>
        <p:spPr>
          <a:xfrm>
            <a:off x="5910262" y="0"/>
            <a:ext cx="6281738" cy="987929"/>
          </a:xfrm>
        </p:spPr>
      </p:pic>
      <p:pic>
        <p:nvPicPr>
          <p:cNvPr id="9" name="Picture 8" descr="Table&#10;&#10;Description automatically generated">
            <a:extLst>
              <a:ext uri="{FF2B5EF4-FFF2-40B4-BE49-F238E27FC236}">
                <a16:creationId xmlns:a16="http://schemas.microsoft.com/office/drawing/2014/main" id="{C245E9CE-43F0-C643-AC21-D1A7B83C1608}"/>
              </a:ext>
            </a:extLst>
          </p:cNvPr>
          <p:cNvPicPr>
            <a:picLocks noChangeAspect="1"/>
          </p:cNvPicPr>
          <p:nvPr/>
        </p:nvPicPr>
        <p:blipFill>
          <a:blip r:embed="rId3"/>
          <a:stretch>
            <a:fillRect/>
          </a:stretch>
        </p:blipFill>
        <p:spPr>
          <a:xfrm>
            <a:off x="5654712" y="1521250"/>
            <a:ext cx="6537288" cy="4836688"/>
          </a:xfrm>
          <a:prstGeom prst="rect">
            <a:avLst/>
          </a:prstGeom>
        </p:spPr>
      </p:pic>
    </p:spTree>
    <p:extLst>
      <p:ext uri="{BB962C8B-B14F-4D97-AF65-F5344CB8AC3E}">
        <p14:creationId xmlns:p14="http://schemas.microsoft.com/office/powerpoint/2010/main" val="3251138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8100A-8A6E-364C-AEF5-AC9B478FD563}"/>
              </a:ext>
            </a:extLst>
          </p:cNvPr>
          <p:cNvSpPr>
            <a:spLocks noGrp="1"/>
          </p:cNvSpPr>
          <p:nvPr>
            <p:ph type="title"/>
          </p:nvPr>
        </p:nvSpPr>
        <p:spPr/>
        <p:txBody>
          <a:bodyPr/>
          <a:lstStyle/>
          <a:p>
            <a:r>
              <a:rPr lang="en-US" dirty="0"/>
              <a:t>Cluster 0 Analysis</a:t>
            </a:r>
          </a:p>
        </p:txBody>
      </p:sp>
      <p:sp>
        <p:nvSpPr>
          <p:cNvPr id="3" name="Content Placeholder 2">
            <a:extLst>
              <a:ext uri="{FF2B5EF4-FFF2-40B4-BE49-F238E27FC236}">
                <a16:creationId xmlns:a16="http://schemas.microsoft.com/office/drawing/2014/main" id="{D72A9161-998D-9346-995E-FE7EF55BBBC8}"/>
              </a:ext>
            </a:extLst>
          </p:cNvPr>
          <p:cNvSpPr>
            <a:spLocks noGrp="1"/>
          </p:cNvSpPr>
          <p:nvPr>
            <p:ph idx="1"/>
          </p:nvPr>
        </p:nvSpPr>
        <p:spPr/>
        <p:txBody>
          <a:bodyPr>
            <a:normAutofit fontScale="85000" lnSpcReduction="20000"/>
          </a:bodyPr>
          <a:lstStyle/>
          <a:p>
            <a:r>
              <a:rPr lang="en-US" b="1" dirty="0"/>
              <a:t>Analysis: </a:t>
            </a:r>
            <a:r>
              <a:rPr lang="en-US" dirty="0"/>
              <a:t>On a high level it is clear to see that Cluster 0 (represented by the red) is dispersed widely throughout the city. The Per Capita Income, which again is the aggregate income of the neighborhood divided by the total population, is around $25000. The household poverty rate is around 16%. In totality I would peg Cluster 0 as being a Middle-Class neighborhood.</a:t>
            </a:r>
          </a:p>
          <a:p>
            <a:r>
              <a:rPr lang="en-US" b="1" dirty="0"/>
              <a:t>Additional Observations </a:t>
            </a:r>
            <a:endParaRPr lang="en-US" dirty="0"/>
          </a:p>
          <a:p>
            <a:pPr lvl="0"/>
            <a:r>
              <a:rPr lang="en-US" dirty="0"/>
              <a:t>Cluster 0 is certainly extremely diverse. The percent of Blacks, Whites, and Latinos is all between 24% and 38%. Asians make up the final ~8% of the population. I think that this is supported by observing the sorted venues in the neighborhoods. Many different ethnic specific restaurants are represented.</a:t>
            </a:r>
          </a:p>
          <a:p>
            <a:pPr lvl="0"/>
            <a:r>
              <a:rPr lang="en-US" dirty="0"/>
              <a:t>It is important to note that the percentage of Children or Retirement Age Adults is fairly high. More than a third of the population falls into this category. This probably does mean that the average family here is young with children.</a:t>
            </a:r>
          </a:p>
          <a:p>
            <a:r>
              <a:rPr lang="en-US" b="1" dirty="0"/>
              <a:t>Cluster Definition </a:t>
            </a:r>
            <a:endParaRPr lang="en-US" dirty="0"/>
          </a:p>
          <a:p>
            <a:r>
              <a:rPr lang="en-US" dirty="0"/>
              <a:t>Cluster 0 can be defined as being Diverse, Middle Class, and Young</a:t>
            </a:r>
          </a:p>
          <a:p>
            <a:endParaRPr lang="en-US" dirty="0"/>
          </a:p>
        </p:txBody>
      </p:sp>
    </p:spTree>
    <p:extLst>
      <p:ext uri="{BB962C8B-B14F-4D97-AF65-F5344CB8AC3E}">
        <p14:creationId xmlns:p14="http://schemas.microsoft.com/office/powerpoint/2010/main" val="3956790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E9B13-82A0-7C44-B89F-7F0D20435794}"/>
              </a:ext>
            </a:extLst>
          </p:cNvPr>
          <p:cNvSpPr>
            <a:spLocks noGrp="1"/>
          </p:cNvSpPr>
          <p:nvPr>
            <p:ph type="title"/>
          </p:nvPr>
        </p:nvSpPr>
        <p:spPr/>
        <p:txBody>
          <a:bodyPr/>
          <a:lstStyle/>
          <a:p>
            <a:r>
              <a:rPr lang="en-US" dirty="0"/>
              <a:t>Cluster 1</a:t>
            </a:r>
          </a:p>
        </p:txBody>
      </p:sp>
      <p:pic>
        <p:nvPicPr>
          <p:cNvPr id="5" name="Content Placeholder 4">
            <a:extLst>
              <a:ext uri="{FF2B5EF4-FFF2-40B4-BE49-F238E27FC236}">
                <a16:creationId xmlns:a16="http://schemas.microsoft.com/office/drawing/2014/main" id="{8D3BE747-B9FB-5140-B487-1BDAEBBCC032}"/>
              </a:ext>
            </a:extLst>
          </p:cNvPr>
          <p:cNvPicPr>
            <a:picLocks noGrp="1" noChangeAspect="1"/>
          </p:cNvPicPr>
          <p:nvPr>
            <p:ph idx="1"/>
          </p:nvPr>
        </p:nvPicPr>
        <p:blipFill>
          <a:blip r:embed="rId2"/>
          <a:stretch>
            <a:fillRect/>
          </a:stretch>
        </p:blipFill>
        <p:spPr>
          <a:xfrm>
            <a:off x="5910262" y="234818"/>
            <a:ext cx="6281738" cy="1041663"/>
          </a:xfrm>
        </p:spPr>
      </p:pic>
      <p:pic>
        <p:nvPicPr>
          <p:cNvPr id="7" name="Picture 6" descr="Table&#10;&#10;Description automatically generated">
            <a:extLst>
              <a:ext uri="{FF2B5EF4-FFF2-40B4-BE49-F238E27FC236}">
                <a16:creationId xmlns:a16="http://schemas.microsoft.com/office/drawing/2014/main" id="{CEB0196E-5159-834A-AB4A-6375F25E9C35}"/>
              </a:ext>
            </a:extLst>
          </p:cNvPr>
          <p:cNvPicPr>
            <a:picLocks noChangeAspect="1"/>
          </p:cNvPicPr>
          <p:nvPr/>
        </p:nvPicPr>
        <p:blipFill>
          <a:blip r:embed="rId3"/>
          <a:stretch>
            <a:fillRect/>
          </a:stretch>
        </p:blipFill>
        <p:spPr>
          <a:xfrm>
            <a:off x="5910262" y="1342565"/>
            <a:ext cx="6281738" cy="4172869"/>
          </a:xfrm>
          <a:prstGeom prst="rect">
            <a:avLst/>
          </a:prstGeom>
        </p:spPr>
      </p:pic>
    </p:spTree>
    <p:extLst>
      <p:ext uri="{BB962C8B-B14F-4D97-AF65-F5344CB8AC3E}">
        <p14:creationId xmlns:p14="http://schemas.microsoft.com/office/powerpoint/2010/main" val="1455510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C5BB2-A910-0C43-A4A3-011491C2B4F2}"/>
              </a:ext>
            </a:extLst>
          </p:cNvPr>
          <p:cNvSpPr>
            <a:spLocks noGrp="1"/>
          </p:cNvSpPr>
          <p:nvPr>
            <p:ph type="title"/>
          </p:nvPr>
        </p:nvSpPr>
        <p:spPr/>
        <p:txBody>
          <a:bodyPr/>
          <a:lstStyle/>
          <a:p>
            <a:r>
              <a:rPr lang="en-US" dirty="0"/>
              <a:t>Cluster 1 Analysis</a:t>
            </a:r>
          </a:p>
        </p:txBody>
      </p:sp>
      <p:sp>
        <p:nvSpPr>
          <p:cNvPr id="3" name="Content Placeholder 2">
            <a:extLst>
              <a:ext uri="{FF2B5EF4-FFF2-40B4-BE49-F238E27FC236}">
                <a16:creationId xmlns:a16="http://schemas.microsoft.com/office/drawing/2014/main" id="{5EA4C610-AA47-B34C-A725-80204AE23F7F}"/>
              </a:ext>
            </a:extLst>
          </p:cNvPr>
          <p:cNvSpPr>
            <a:spLocks noGrp="1"/>
          </p:cNvSpPr>
          <p:nvPr>
            <p:ph idx="1"/>
          </p:nvPr>
        </p:nvSpPr>
        <p:spPr/>
        <p:txBody>
          <a:bodyPr>
            <a:normAutofit fontScale="85000" lnSpcReduction="10000"/>
          </a:bodyPr>
          <a:lstStyle/>
          <a:p>
            <a:r>
              <a:rPr lang="en-US" b="1" dirty="0"/>
              <a:t>Analysis:</a:t>
            </a:r>
            <a:r>
              <a:rPr lang="en-US" dirty="0"/>
              <a:t> There are similarities between Cluster 1 and Cluster 0. Both clusters have Per Capita Income that is within $8000 of each other. The Non-GED numbers and Unemployment Rate also seem to be in line with one another. Additionally, both clusters can be found throughout the city and aren't necessarily geographically constrained. However, it is clear that, by several metrics, Cluster 1 has more clear instances of greater community hardship than Cluster 0. For this reason, I would label Cluster 1 as being Lower/Middle Class.</a:t>
            </a:r>
          </a:p>
          <a:p>
            <a:r>
              <a:rPr lang="en-US" b="1" dirty="0"/>
              <a:t>Additional Observations: </a:t>
            </a:r>
            <a:endParaRPr lang="en-US" dirty="0"/>
          </a:p>
          <a:p>
            <a:pPr lvl="0"/>
            <a:r>
              <a:rPr lang="en-US" dirty="0"/>
              <a:t>Cluster 1 is predominately Black, with Hispanics or Latinos making up the other significant ethnicity in the neighborhood.</a:t>
            </a:r>
          </a:p>
          <a:p>
            <a:pPr lvl="0"/>
            <a:r>
              <a:rPr lang="en-US" dirty="0"/>
              <a:t>Similarly to Cluster 0, the Percent of Children or Retired Adults is fairly high as compared to other neighborhoods. </a:t>
            </a:r>
          </a:p>
          <a:p>
            <a:r>
              <a:rPr lang="en-US" b="1" dirty="0"/>
              <a:t>Cluster Definition:</a:t>
            </a:r>
            <a:endParaRPr lang="en-US" dirty="0"/>
          </a:p>
          <a:p>
            <a:r>
              <a:rPr lang="en-US" dirty="0"/>
              <a:t>I would define Cluster 1 as being Black/Hispanic/Latino, Lower/Middle Class, and Young</a:t>
            </a:r>
          </a:p>
          <a:p>
            <a:endParaRPr lang="en-US" dirty="0"/>
          </a:p>
        </p:txBody>
      </p:sp>
    </p:spTree>
    <p:extLst>
      <p:ext uri="{BB962C8B-B14F-4D97-AF65-F5344CB8AC3E}">
        <p14:creationId xmlns:p14="http://schemas.microsoft.com/office/powerpoint/2010/main" val="477893933"/>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emplate>Atlas</Template>
  <TotalTime>105</TotalTime>
  <Words>1514</Words>
  <Application>Microsoft Macintosh PowerPoint</Application>
  <PresentationFormat>Widescreen</PresentationFormat>
  <Paragraphs>74</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Calibri Light</vt:lpstr>
      <vt:lpstr>Rockwell</vt:lpstr>
      <vt:lpstr>Wingdings</vt:lpstr>
      <vt:lpstr>Atlas</vt:lpstr>
      <vt:lpstr>IBM Capstone – Chicago Neighborhoods Clustering Project</vt:lpstr>
      <vt:lpstr>Background</vt:lpstr>
      <vt:lpstr>Methodology</vt:lpstr>
      <vt:lpstr>Key</vt:lpstr>
      <vt:lpstr>Map</vt:lpstr>
      <vt:lpstr>Cluster 0 </vt:lpstr>
      <vt:lpstr>Cluster 0 Analysis</vt:lpstr>
      <vt:lpstr>Cluster 1</vt:lpstr>
      <vt:lpstr>Cluster 1 Analysis</vt:lpstr>
      <vt:lpstr>Cluster 2</vt:lpstr>
      <vt:lpstr>Cluster 2 Analysis</vt:lpstr>
      <vt:lpstr>Cluster 3</vt:lpstr>
      <vt:lpstr>Cluster 3 Analysis</vt:lpstr>
      <vt:lpstr>Cluster 4</vt:lpstr>
      <vt:lpstr>Cluster 4 Analysis</vt:lpstr>
      <vt:lpstr>Cluster 5</vt:lpstr>
      <vt:lpstr>Cluster 5 Analysis</vt:lpstr>
      <vt:lpstr>Cluster 6</vt:lpstr>
      <vt:lpstr>Cluster 6 Analysis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Capstone – Chicago Neighborhoods Clustering Project</dc:title>
  <dc:creator>Naasir Syed Haleem</dc:creator>
  <cp:lastModifiedBy>Naasir Syed Haleem</cp:lastModifiedBy>
  <cp:revision>4</cp:revision>
  <dcterms:created xsi:type="dcterms:W3CDTF">2020-11-30T00:08:58Z</dcterms:created>
  <dcterms:modified xsi:type="dcterms:W3CDTF">2020-11-30T01:54:33Z</dcterms:modified>
</cp:coreProperties>
</file>